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72" r:id="rId2"/>
    <p:sldId id="256" r:id="rId3"/>
    <p:sldId id="260" r:id="rId4"/>
    <p:sldId id="257" r:id="rId5"/>
    <p:sldId id="277" r:id="rId6"/>
    <p:sldId id="258" r:id="rId7"/>
    <p:sldId id="261" r:id="rId8"/>
    <p:sldId id="278" r:id="rId9"/>
    <p:sldId id="262" r:id="rId10"/>
    <p:sldId id="274" r:id="rId11"/>
    <p:sldId id="276" r:id="rId12"/>
    <p:sldId id="263" r:id="rId13"/>
    <p:sldId id="269" r:id="rId14"/>
    <p:sldId id="271" r:id="rId1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9F4B"/>
    <a:srgbClr val="7EC234"/>
    <a:srgbClr val="006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1779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835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600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2462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6893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4457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538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5988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913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0322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289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8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4824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97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209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287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273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699F4B"/>
            </a:gs>
            <a:gs pos="0">
              <a:schemeClr val="tx1"/>
            </a:gs>
            <a:gs pos="91000">
              <a:srgbClr val="006321">
                <a:alpha val="58824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B1CAFF3-8DDD-4405-992A-599915F4F49D}" type="datetimeFigureOut">
              <a:rPr lang="nl-NL" smtClean="0"/>
              <a:t>11-7-2018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58FBB-CFF6-44C0-A449-0581F856B0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13898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FF7368-93F3-4410-9C6B-E229BF187C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456" y="2004469"/>
            <a:ext cx="8825658" cy="3329581"/>
          </a:xfrm>
        </p:spPr>
        <p:txBody>
          <a:bodyPr/>
          <a:lstStyle/>
          <a:p>
            <a:r>
              <a:rPr lang="en-US" dirty="0" err="1"/>
              <a:t>docP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Jaarverslag</a:t>
            </a:r>
            <a:r>
              <a:rPr lang="en-US" dirty="0"/>
              <a:t> 2017</a:t>
            </a:r>
            <a:endParaRPr lang="nl-NL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988AC6E-9F80-4820-9DC2-8091F4A531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065" y="5256187"/>
            <a:ext cx="8825658" cy="861420"/>
          </a:xfrm>
        </p:spPr>
        <p:txBody>
          <a:bodyPr/>
          <a:lstStyle/>
          <a:p>
            <a:r>
              <a:rPr lang="en-US" b="1" dirty="0" err="1">
                <a:solidFill>
                  <a:schemeClr val="tx1"/>
                </a:solidFill>
              </a:rPr>
              <a:t>Activiteiten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b="1" dirty="0" err="1">
                <a:solidFill>
                  <a:schemeClr val="tx1"/>
                </a:solidFill>
              </a:rPr>
              <a:t>onderzoek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b="1" dirty="0" err="1">
                <a:solidFill>
                  <a:schemeClr val="tx1"/>
                </a:solidFill>
              </a:rPr>
              <a:t>ontwikkelingen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binnen</a:t>
            </a:r>
            <a:r>
              <a:rPr lang="en-US" b="1" dirty="0">
                <a:solidFill>
                  <a:schemeClr val="tx1"/>
                </a:solidFill>
              </a:rPr>
              <a:t> de </a:t>
            </a:r>
            <a:r>
              <a:rPr lang="en-US" b="1" dirty="0" err="1">
                <a:solidFill>
                  <a:schemeClr val="tx1"/>
                </a:solidFill>
              </a:rPr>
              <a:t>organisatie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overzicht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uitgaven</a:t>
            </a:r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inkomsten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nl-NL" b="1" dirty="0">
              <a:solidFill>
                <a:schemeClr val="tx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8B63475-60CC-4F05-BD6C-93B899C620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" t="-3" r="11374" b="26251"/>
          <a:stretch/>
        </p:blipFill>
        <p:spPr>
          <a:xfrm>
            <a:off x="3582648" y="620199"/>
            <a:ext cx="6580684" cy="3428106"/>
          </a:xfrm>
          <a:prstGeom prst="rect">
            <a:avLst/>
          </a:prstGeom>
          <a:effectLst>
            <a:outerShdw blurRad="6604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829D359-3EC5-4AEE-BDEE-77F31EBA0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6114" y="5686897"/>
            <a:ext cx="2821817" cy="10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26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9AC2AB-2DF1-4777-AB86-86B797B1C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7277" y="552515"/>
            <a:ext cx="9404723" cy="1400530"/>
          </a:xfrm>
        </p:spPr>
        <p:txBody>
          <a:bodyPr/>
          <a:lstStyle/>
          <a:p>
            <a:r>
              <a:rPr lang="nl-NL" b="1" dirty="0"/>
              <a:t>Onderzoek en documentatie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5C5B54D-EC6E-4A75-B84F-FA81DE52A3F6}"/>
              </a:ext>
            </a:extLst>
          </p:cNvPr>
          <p:cNvSpPr/>
          <p:nvPr/>
        </p:nvSpPr>
        <p:spPr>
          <a:xfrm rot="21371665">
            <a:off x="241447" y="1376162"/>
            <a:ext cx="50916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In het kader van verweer tegen valse beschuldigingen van antisemitisme zijn de actiefste tegenstanders en framers met het oog op monitoring in kaart gebracht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0FF6E07-0664-40DB-9A35-5476D1C6E21E}"/>
              </a:ext>
            </a:extLst>
          </p:cNvPr>
          <p:cNvSpPr txBox="1"/>
          <p:nvPr/>
        </p:nvSpPr>
        <p:spPr>
          <a:xfrm rot="21441519">
            <a:off x="8482674" y="3258197"/>
            <a:ext cx="36708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Productie</a:t>
            </a:r>
            <a:r>
              <a:rPr lang="en-US" sz="2000" dirty="0"/>
              <a:t> van factsheets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achtergrond</a:t>
            </a:r>
            <a:r>
              <a:rPr lang="en-US" sz="2000" dirty="0"/>
              <a:t> </a:t>
            </a:r>
            <a:r>
              <a:rPr lang="en-US" sz="2000" dirty="0" err="1"/>
              <a:t>artikelen</a:t>
            </a:r>
            <a:r>
              <a:rPr lang="en-US" sz="2000" dirty="0"/>
              <a:t> over </a:t>
            </a:r>
            <a:r>
              <a:rPr lang="en-US" sz="2000" dirty="0" err="1"/>
              <a:t>verschillende</a:t>
            </a:r>
            <a:r>
              <a:rPr lang="en-US" sz="2000" dirty="0"/>
              <a:t> </a:t>
            </a:r>
            <a:r>
              <a:rPr lang="en-US" sz="2000" dirty="0" err="1"/>
              <a:t>Palestina</a:t>
            </a:r>
            <a:r>
              <a:rPr lang="en-US" sz="2000" dirty="0"/>
              <a:t> </a:t>
            </a:r>
            <a:r>
              <a:rPr lang="en-US" sz="2000" dirty="0" err="1"/>
              <a:t>onderwerpen</a:t>
            </a:r>
            <a:r>
              <a:rPr lang="en-US" sz="2000" dirty="0"/>
              <a:t> (</a:t>
            </a:r>
            <a:r>
              <a:rPr lang="en-US" sz="2000" dirty="0" err="1"/>
              <a:t>bvb</a:t>
            </a:r>
            <a:r>
              <a:rPr lang="en-US" sz="2000" dirty="0"/>
              <a:t> 1948 </a:t>
            </a:r>
            <a:r>
              <a:rPr lang="en-US" sz="2000" dirty="0" err="1"/>
              <a:t>oorlog</a:t>
            </a:r>
            <a:r>
              <a:rPr lang="en-US" sz="2000" dirty="0"/>
              <a:t>, </a:t>
            </a:r>
            <a:r>
              <a:rPr lang="en-US" sz="2000" dirty="0" err="1"/>
              <a:t>zionisme</a:t>
            </a:r>
            <a:r>
              <a:rPr lang="en-US" sz="2000" dirty="0"/>
              <a:t>, Balfour </a:t>
            </a:r>
            <a:r>
              <a:rPr lang="en-US" sz="2000" dirty="0" err="1"/>
              <a:t>verklaring</a:t>
            </a:r>
            <a:r>
              <a:rPr lang="en-US" sz="2000" dirty="0"/>
              <a:t>)</a:t>
            </a:r>
            <a:r>
              <a:rPr lang="en-US" sz="2000" dirty="0" err="1"/>
              <a:t>voor</a:t>
            </a:r>
            <a:r>
              <a:rPr lang="en-US" sz="2000" dirty="0"/>
              <a:t> </a:t>
            </a:r>
            <a:r>
              <a:rPr lang="en-US" sz="2000" dirty="0" err="1"/>
              <a:t>nieuwe</a:t>
            </a:r>
            <a:r>
              <a:rPr lang="en-US" sz="2000" dirty="0"/>
              <a:t> website</a:t>
            </a:r>
            <a:endParaRPr lang="nl-NL" sz="2000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5FA4E2D-6C8A-4CF5-B310-1022693D3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04697">
            <a:off x="7868480" y="1379830"/>
            <a:ext cx="1456131" cy="1456131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DBFB0FD-1938-4078-A8D5-D08FAF9B4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281" y="2621794"/>
            <a:ext cx="2731245" cy="2017951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A74CB5D-FB33-412C-9FFD-8DD10E395B98}"/>
              </a:ext>
            </a:extLst>
          </p:cNvPr>
          <p:cNvSpPr txBox="1"/>
          <p:nvPr/>
        </p:nvSpPr>
        <p:spPr>
          <a:xfrm>
            <a:off x="508793" y="4676019"/>
            <a:ext cx="30692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In het kader van 100 jaar Balfourverklaring: </a:t>
            </a:r>
            <a:r>
              <a:rPr lang="en-US" dirty="0"/>
              <a:t>2 </a:t>
            </a:r>
            <a:r>
              <a:rPr lang="en-US" dirty="0" err="1"/>
              <a:t>en</a:t>
            </a:r>
            <a:r>
              <a:rPr lang="en-US" dirty="0"/>
              <a:t> 3 </a:t>
            </a:r>
            <a:r>
              <a:rPr lang="en-US" dirty="0" err="1"/>
              <a:t>november</a:t>
            </a:r>
            <a:r>
              <a:rPr lang="en-US" dirty="0"/>
              <a:t> 2017 in Den Haag </a:t>
            </a:r>
            <a:r>
              <a:rPr lang="en-US" dirty="0" err="1"/>
              <a:t>en</a:t>
            </a:r>
            <a:r>
              <a:rPr lang="en-US" dirty="0"/>
              <a:t> Amsterdam: </a:t>
            </a:r>
            <a:r>
              <a:rPr lang="en-US" dirty="0" err="1"/>
              <a:t>Lezingen</a:t>
            </a:r>
            <a:r>
              <a:rPr lang="en-US" dirty="0"/>
              <a:t> van David Cronin over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boek</a:t>
            </a:r>
            <a:r>
              <a:rPr lang="en-US" dirty="0"/>
              <a:t> “Balfour’s shadow”</a:t>
            </a:r>
            <a:endParaRPr lang="nl-NL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3400F5E-9759-4B8F-90D8-AFC00CE0F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7311">
            <a:off x="4844858" y="3515749"/>
            <a:ext cx="3204642" cy="300654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8303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0307BD-5C6F-47B7-850C-087D6CC0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4729" y="357808"/>
            <a:ext cx="8825658" cy="914401"/>
          </a:xfrm>
        </p:spPr>
        <p:txBody>
          <a:bodyPr/>
          <a:lstStyle/>
          <a:p>
            <a:r>
              <a:rPr lang="en-US" sz="4200" b="1" dirty="0" err="1"/>
              <a:t>Informatie</a:t>
            </a:r>
            <a:r>
              <a:rPr lang="en-US" sz="4200" b="1" dirty="0"/>
              <a:t> </a:t>
            </a:r>
            <a:r>
              <a:rPr lang="en-US" sz="4200" b="1" dirty="0" err="1"/>
              <a:t>en</a:t>
            </a:r>
            <a:r>
              <a:rPr lang="en-US" sz="4200" b="1" dirty="0"/>
              <a:t> </a:t>
            </a:r>
            <a:r>
              <a:rPr lang="en-US" sz="4200" b="1" dirty="0" err="1"/>
              <a:t>Communicatie</a:t>
            </a:r>
            <a:endParaRPr lang="nl-NL" sz="4200" b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F2118F-0169-4045-9603-FA2067B59551}"/>
              </a:ext>
            </a:extLst>
          </p:cNvPr>
          <p:cNvSpPr txBox="1"/>
          <p:nvPr/>
        </p:nvSpPr>
        <p:spPr>
          <a:xfrm rot="21169008">
            <a:off x="343436" y="1634559"/>
            <a:ext cx="4293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Integratie</a:t>
            </a:r>
            <a:r>
              <a:rPr lang="en-US" dirty="0"/>
              <a:t> van </a:t>
            </a:r>
            <a:r>
              <a:rPr lang="en-US" dirty="0" err="1"/>
              <a:t>Jaffadok</a:t>
            </a:r>
            <a:r>
              <a:rPr lang="en-US" dirty="0"/>
              <a:t> (</a:t>
            </a:r>
            <a:r>
              <a:rPr lang="en-US" dirty="0" err="1"/>
              <a:t>kennisbank</a:t>
            </a:r>
            <a:r>
              <a:rPr lang="en-US" dirty="0"/>
              <a:t> over </a:t>
            </a:r>
            <a:r>
              <a:rPr lang="en-US" dirty="0" err="1"/>
              <a:t>Palestina</a:t>
            </a:r>
            <a:r>
              <a:rPr lang="en-US" dirty="0"/>
              <a:t>) in </a:t>
            </a:r>
            <a:r>
              <a:rPr lang="en-US" dirty="0" err="1"/>
              <a:t>nieuwe</a:t>
            </a:r>
            <a:r>
              <a:rPr lang="en-US" dirty="0"/>
              <a:t> website </a:t>
            </a:r>
            <a:r>
              <a:rPr lang="en-US" dirty="0" err="1"/>
              <a:t>docP</a:t>
            </a:r>
            <a:r>
              <a:rPr lang="en-US" dirty="0"/>
              <a:t> </a:t>
            </a:r>
            <a:r>
              <a:rPr lang="en-US" dirty="0" err="1"/>
              <a:t>gestart</a:t>
            </a:r>
            <a:endParaRPr lang="nl-NL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901ACA3-6BE6-4562-84EB-D79538A0BC63}"/>
              </a:ext>
            </a:extLst>
          </p:cNvPr>
          <p:cNvSpPr/>
          <p:nvPr/>
        </p:nvSpPr>
        <p:spPr>
          <a:xfrm>
            <a:off x="5376092" y="3244334"/>
            <a:ext cx="47916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Opzet</a:t>
            </a:r>
            <a:r>
              <a:rPr lang="en-US" dirty="0"/>
              <a:t> </a:t>
            </a:r>
            <a:r>
              <a:rPr lang="en-US" dirty="0" err="1"/>
              <a:t>nieuwe</a:t>
            </a:r>
            <a:r>
              <a:rPr lang="en-US" dirty="0"/>
              <a:t> </a:t>
            </a:r>
            <a:r>
              <a:rPr lang="en-US" dirty="0" err="1"/>
              <a:t>docP</a:t>
            </a:r>
            <a:r>
              <a:rPr lang="en-US" dirty="0"/>
              <a:t> website in 3 </a:t>
            </a:r>
            <a:r>
              <a:rPr lang="en-US" dirty="0" err="1"/>
              <a:t>schillen</a:t>
            </a:r>
            <a:r>
              <a:rPr lang="en-US" dirty="0"/>
              <a:t>: </a:t>
            </a:r>
          </a:p>
          <a:p>
            <a:pPr algn="ctr"/>
            <a:r>
              <a:rPr lang="en-US" dirty="0" err="1"/>
              <a:t>Oneliners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filmjes</a:t>
            </a:r>
            <a:r>
              <a:rPr lang="en-US" dirty="0"/>
              <a:t>, factsheets</a:t>
            </a:r>
          </a:p>
          <a:p>
            <a:pPr algn="ctr"/>
            <a:r>
              <a:rPr lang="en-US" dirty="0"/>
              <a:t>   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achtergrond</a:t>
            </a:r>
            <a:r>
              <a:rPr lang="en-US" dirty="0"/>
              <a:t> </a:t>
            </a:r>
            <a:r>
              <a:rPr lang="en-US" dirty="0" err="1"/>
              <a:t>artikelen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analyses</a:t>
            </a:r>
            <a:endParaRPr lang="nl-NL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BE6FFFA-4D8E-4021-91ED-F70D08D97F98}"/>
              </a:ext>
            </a:extLst>
          </p:cNvPr>
          <p:cNvSpPr txBox="1"/>
          <p:nvPr/>
        </p:nvSpPr>
        <p:spPr>
          <a:xfrm rot="541301">
            <a:off x="312171" y="4614900"/>
            <a:ext cx="312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Productie</a:t>
            </a:r>
            <a:r>
              <a:rPr lang="en-US" dirty="0"/>
              <a:t> van factsheets</a:t>
            </a:r>
            <a:endParaRPr lang="nl-NL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087A3D4-CF30-404F-8F06-34C348649B20}"/>
              </a:ext>
            </a:extLst>
          </p:cNvPr>
          <p:cNvSpPr txBox="1"/>
          <p:nvPr/>
        </p:nvSpPr>
        <p:spPr>
          <a:xfrm rot="533707">
            <a:off x="10209070" y="1704869"/>
            <a:ext cx="144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Productie</a:t>
            </a:r>
            <a:endParaRPr lang="en-US" dirty="0"/>
          </a:p>
          <a:p>
            <a:pPr algn="ctr"/>
            <a:r>
              <a:rPr lang="en-US" dirty="0"/>
              <a:t>KSP flyer</a:t>
            </a:r>
            <a:endParaRPr lang="nl-NL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3CDDF10-E286-488D-B98A-B9B88BF71E84}"/>
              </a:ext>
            </a:extLst>
          </p:cNvPr>
          <p:cNvSpPr txBox="1"/>
          <p:nvPr/>
        </p:nvSpPr>
        <p:spPr>
          <a:xfrm rot="21049503">
            <a:off x="4704522" y="494763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Beleidsontwikkeling</a:t>
            </a:r>
            <a:r>
              <a:rPr lang="en-US" dirty="0"/>
              <a:t> over </a:t>
            </a:r>
            <a:r>
              <a:rPr lang="en-US" dirty="0" err="1"/>
              <a:t>communicatie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informatie</a:t>
            </a:r>
            <a:endParaRPr lang="nl-NL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97FE9F1-3F4D-46B5-872B-78418AA89AEC}"/>
              </a:ext>
            </a:extLst>
          </p:cNvPr>
          <p:cNvSpPr/>
          <p:nvPr/>
        </p:nvSpPr>
        <p:spPr>
          <a:xfrm>
            <a:off x="4869947" y="1790686"/>
            <a:ext cx="5440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Brochure uitgebracht over docP in </a:t>
            </a:r>
          </a:p>
          <a:p>
            <a:pPr algn="ctr"/>
            <a:r>
              <a:rPr lang="nl-NL" dirty="0"/>
              <a:t>het Arabisch, Engels en Nederlands.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220EFBF-3939-412D-9BB3-D3BAE5D36538}"/>
              </a:ext>
            </a:extLst>
          </p:cNvPr>
          <p:cNvSpPr txBox="1"/>
          <p:nvPr/>
        </p:nvSpPr>
        <p:spPr>
          <a:xfrm>
            <a:off x="1046922" y="5340626"/>
            <a:ext cx="3631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 </a:t>
            </a:r>
            <a:r>
              <a:rPr lang="en-US" dirty="0" err="1"/>
              <a:t>nieuwsbrieven</a:t>
            </a:r>
            <a:r>
              <a:rPr lang="en-US" dirty="0"/>
              <a:t>: </a:t>
            </a:r>
          </a:p>
          <a:p>
            <a:pPr algn="ctr"/>
            <a:r>
              <a:rPr lang="en-US" dirty="0" err="1"/>
              <a:t>Palestina</a:t>
            </a:r>
            <a:r>
              <a:rPr lang="en-US" dirty="0"/>
              <a:t> update, KSP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algemene</a:t>
            </a:r>
            <a:r>
              <a:rPr lang="en-US" dirty="0"/>
              <a:t> </a:t>
            </a:r>
            <a:r>
              <a:rPr lang="en-US" dirty="0" err="1"/>
              <a:t>nieuwsbrief</a:t>
            </a:r>
            <a:endParaRPr lang="nl-NL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C7CA03A-84AD-43E6-AAC2-54A37F887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36931">
            <a:off x="9529221" y="4856739"/>
            <a:ext cx="2421710" cy="90401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942831B1-6660-46CC-A6BF-D25815A40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52543">
            <a:off x="8098162" y="5176019"/>
            <a:ext cx="1252542" cy="12525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9D4B012-F9B2-4192-96E1-EE7834357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426" y="2719868"/>
            <a:ext cx="2419350" cy="1885950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72965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rganisatieprofessionalisering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F0E3004-B7D0-419B-B372-270D3E87F647}"/>
              </a:ext>
            </a:extLst>
          </p:cNvPr>
          <p:cNvSpPr/>
          <p:nvPr/>
        </p:nvSpPr>
        <p:spPr>
          <a:xfrm>
            <a:off x="1115960" y="2967335"/>
            <a:ext cx="25314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/>
              <a:t>Workshop </a:t>
            </a:r>
          </a:p>
          <a:p>
            <a:pPr algn="ctr"/>
            <a:r>
              <a:rPr lang="nl-NL" dirty="0"/>
              <a:t>Projectmatig Werken</a:t>
            </a:r>
          </a:p>
          <a:p>
            <a:pPr algn="ctr"/>
            <a:r>
              <a:rPr lang="nl-NL" dirty="0"/>
              <a:t>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D1E84CE-84F3-4CC4-9AA8-3753D9336C11}"/>
              </a:ext>
            </a:extLst>
          </p:cNvPr>
          <p:cNvSpPr txBox="1"/>
          <p:nvPr/>
        </p:nvSpPr>
        <p:spPr>
          <a:xfrm>
            <a:off x="-64165" y="4905466"/>
            <a:ext cx="2981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Communicatieplan</a:t>
            </a:r>
            <a:r>
              <a:rPr lang="en-US" dirty="0"/>
              <a:t> </a:t>
            </a:r>
            <a:r>
              <a:rPr lang="en-US" dirty="0" err="1"/>
              <a:t>opgesteld</a:t>
            </a:r>
            <a:endParaRPr lang="nl-NL" dirty="0"/>
          </a:p>
        </p:txBody>
      </p:sp>
      <p:sp>
        <p:nvSpPr>
          <p:cNvPr id="9" name="Tekstvak 9">
            <a:extLst>
              <a:ext uri="{FF2B5EF4-FFF2-40B4-BE49-F238E27FC236}">
                <a16:creationId xmlns:a16="http://schemas.microsoft.com/office/drawing/2014/main" id="{80483108-52C3-4639-9482-C54C249F61E1}"/>
              </a:ext>
            </a:extLst>
          </p:cNvPr>
          <p:cNvSpPr txBox="1"/>
          <p:nvPr/>
        </p:nvSpPr>
        <p:spPr>
          <a:xfrm rot="21223255">
            <a:off x="-361547" y="1590446"/>
            <a:ext cx="548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Professionalisering van de organisatie </a:t>
            </a:r>
          </a:p>
          <a:p>
            <a:pPr algn="ctr"/>
            <a:r>
              <a:rPr lang="nl-NL" dirty="0"/>
              <a:t>met hulp extern professional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2355B0A-09B3-49D2-8633-DD562C70F5DF}"/>
              </a:ext>
            </a:extLst>
          </p:cNvPr>
          <p:cNvSpPr/>
          <p:nvPr/>
        </p:nvSpPr>
        <p:spPr>
          <a:xfrm rot="502255">
            <a:off x="9183697" y="1591467"/>
            <a:ext cx="2760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/>
              <a:t>Workshop actietraining</a:t>
            </a:r>
          </a:p>
          <a:p>
            <a:pPr algn="ctr"/>
            <a:r>
              <a:rPr lang="en-US" dirty="0"/>
              <a:t>v</a:t>
            </a:r>
            <a:r>
              <a:rPr lang="nl-NL" dirty="0"/>
              <a:t>oor vrijwiilligers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3411233-A8DB-44B0-9817-473B46C0253B}"/>
              </a:ext>
            </a:extLst>
          </p:cNvPr>
          <p:cNvSpPr/>
          <p:nvPr/>
        </p:nvSpPr>
        <p:spPr>
          <a:xfrm rot="188222">
            <a:off x="3392503" y="5001523"/>
            <a:ext cx="4297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Vernieuwing docP website gestart: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BB4955E-65BE-472E-A5E9-C94E5E3784DF}"/>
              </a:ext>
            </a:extLst>
          </p:cNvPr>
          <p:cNvSpPr txBox="1"/>
          <p:nvPr/>
        </p:nvSpPr>
        <p:spPr>
          <a:xfrm>
            <a:off x="8995488" y="4943368"/>
            <a:ext cx="25311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Strategie</a:t>
            </a:r>
            <a:r>
              <a:rPr lang="en-US" dirty="0"/>
              <a:t> -</a:t>
            </a:r>
            <a:r>
              <a:rPr lang="en-US" dirty="0" err="1"/>
              <a:t>bespreking</a:t>
            </a:r>
            <a:r>
              <a:rPr lang="en-US" dirty="0"/>
              <a:t> met Ingrid </a:t>
            </a:r>
            <a:r>
              <a:rPr lang="en-US" dirty="0" err="1"/>
              <a:t>Jaradat</a:t>
            </a:r>
            <a:r>
              <a:rPr lang="en-US" dirty="0"/>
              <a:t> van BDS National Committee</a:t>
            </a:r>
            <a:endParaRPr lang="nl-NL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43CAB0D-221A-4B92-A729-23810AC42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5273">
            <a:off x="4750800" y="1925944"/>
            <a:ext cx="4521599" cy="290120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719EBC5-E4CA-40DF-863E-F05E903F430D}"/>
              </a:ext>
            </a:extLst>
          </p:cNvPr>
          <p:cNvSpPr txBox="1"/>
          <p:nvPr/>
        </p:nvSpPr>
        <p:spPr>
          <a:xfrm rot="185641">
            <a:off x="4623533" y="5441219"/>
            <a:ext cx="294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Lancering</a:t>
            </a:r>
            <a:r>
              <a:rPr lang="en-US" dirty="0"/>
              <a:t> </a:t>
            </a:r>
            <a:r>
              <a:rPr lang="en-US" dirty="0" err="1"/>
              <a:t>nieuwe</a:t>
            </a:r>
            <a:r>
              <a:rPr lang="en-US" dirty="0"/>
              <a:t> website </a:t>
            </a:r>
            <a:r>
              <a:rPr lang="en-US" dirty="0" err="1"/>
              <a:t>december</a:t>
            </a:r>
            <a:r>
              <a:rPr lang="en-US" dirty="0"/>
              <a:t> 2018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3978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949148" y="530048"/>
            <a:ext cx="74366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Samenwerking</a:t>
            </a:r>
            <a:r>
              <a:rPr lang="en-US" sz="4200" b="1" dirty="0">
                <a:latin typeface="Calibri" panose="020F0502020204030204" pitchFamily="34" charset="0"/>
                <a:cs typeface="Calibri" panose="020F0502020204030204" pitchFamily="34" charset="0"/>
              </a:rPr>
              <a:t> met </a:t>
            </a:r>
            <a:r>
              <a:rPr lang="en-US" sz="4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anderen</a:t>
            </a:r>
            <a:endParaRPr lang="nl-NL" sz="4200" b="1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05F82BB-BFA8-4E7B-B7F0-635CF4C52DCD}"/>
              </a:ext>
            </a:extLst>
          </p:cNvPr>
          <p:cNvSpPr/>
          <p:nvPr/>
        </p:nvSpPr>
        <p:spPr>
          <a:xfrm rot="444636">
            <a:off x="1569602" y="3423176"/>
            <a:ext cx="2699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/>
              <a:t>Gedenkjaar 2017:</a:t>
            </a:r>
          </a:p>
          <a:p>
            <a:pPr algn="ctr"/>
            <a:r>
              <a:rPr lang="nl-NL" dirty="0"/>
              <a:t> Overleg met partners 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D2763CC-C905-4032-A964-787100CC32F7}"/>
              </a:ext>
            </a:extLst>
          </p:cNvPr>
          <p:cNvSpPr/>
          <p:nvPr/>
        </p:nvSpPr>
        <p:spPr>
          <a:xfrm rot="21288979">
            <a:off x="-359002" y="479173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/>
              <a:t>15 april Palestinaconferentie over BDS</a:t>
            </a:r>
          </a:p>
          <a:p>
            <a:pPr algn="ctr"/>
            <a:r>
              <a:rPr lang="nl-NL" dirty="0"/>
              <a:t>georganiseerd door het Palestijnse Huis, </a:t>
            </a:r>
          </a:p>
          <a:p>
            <a:pPr algn="ctr"/>
            <a:r>
              <a:rPr lang="nl-NL" dirty="0"/>
              <a:t>docP- bijdrage:</a:t>
            </a:r>
          </a:p>
          <a:p>
            <a:pPr algn="ctr"/>
            <a:r>
              <a:rPr lang="nl-NL" dirty="0"/>
              <a:t> BDS workshop gegeven door Anissa en informatiestand bemand door Benji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E782368-93B5-4CD8-8024-7AADFD2FB312}"/>
              </a:ext>
            </a:extLst>
          </p:cNvPr>
          <p:cNvSpPr/>
          <p:nvPr/>
        </p:nvSpPr>
        <p:spPr>
          <a:xfrm>
            <a:off x="6453435" y="389763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/>
              <a:t>DocP werkt samen met andere organisaties</a:t>
            </a:r>
          </a:p>
          <a:p>
            <a:pPr algn="ctr"/>
            <a:r>
              <a:rPr lang="nl-NL" dirty="0"/>
              <a:t> aan voorbereiding werkbezoek</a:t>
            </a:r>
          </a:p>
          <a:p>
            <a:pPr algn="ctr"/>
            <a:r>
              <a:rPr lang="nl-NL" dirty="0"/>
              <a:t>van Palestijnse knessetvertegenwoordiger</a:t>
            </a:r>
          </a:p>
          <a:p>
            <a:pPr algn="ctr"/>
            <a:r>
              <a:rPr lang="nl-NL" dirty="0"/>
              <a:t>Awad Abd al Fattah van de Palestijns-nationalistische Al-tajammu'/Balad partij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9E4F525-0C4A-45E0-8330-87E202480F03}"/>
              </a:ext>
            </a:extLst>
          </p:cNvPr>
          <p:cNvSpPr txBox="1"/>
          <p:nvPr/>
        </p:nvSpPr>
        <p:spPr>
          <a:xfrm>
            <a:off x="1330013" y="2612703"/>
            <a:ext cx="4452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Afstemming</a:t>
            </a:r>
            <a:r>
              <a:rPr lang="en-US" dirty="0"/>
              <a:t> met RVA </a:t>
            </a:r>
            <a:r>
              <a:rPr lang="en-US" dirty="0" err="1"/>
              <a:t>leden</a:t>
            </a:r>
            <a:endParaRPr lang="nl-NL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52CA968-17F4-4650-A676-1D2719A29378}"/>
              </a:ext>
            </a:extLst>
          </p:cNvPr>
          <p:cNvSpPr txBox="1"/>
          <p:nvPr/>
        </p:nvSpPr>
        <p:spPr>
          <a:xfrm rot="214434">
            <a:off x="4730382" y="2185427"/>
            <a:ext cx="24516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Informatiestand</a:t>
            </a:r>
            <a:r>
              <a:rPr lang="en-US" dirty="0"/>
              <a:t> </a:t>
            </a:r>
            <a:r>
              <a:rPr lang="en-US" dirty="0" err="1"/>
              <a:t>bevrijdingsdag</a:t>
            </a:r>
            <a:r>
              <a:rPr lang="en-US" dirty="0"/>
              <a:t>: </a:t>
            </a:r>
            <a:r>
              <a:rPr lang="en-US" dirty="0" err="1"/>
              <a:t>voorliching</a:t>
            </a:r>
            <a:r>
              <a:rPr lang="en-US" dirty="0"/>
              <a:t> over BDS </a:t>
            </a:r>
            <a:r>
              <a:rPr lang="en-US" dirty="0" err="1"/>
              <a:t>samen</a:t>
            </a:r>
            <a:r>
              <a:rPr lang="en-US" dirty="0"/>
              <a:t> met </a:t>
            </a:r>
            <a:r>
              <a:rPr lang="en-US" dirty="0" err="1"/>
              <a:t>Olijfboom-campagne</a:t>
            </a:r>
            <a:r>
              <a:rPr lang="en-US" dirty="0"/>
              <a:t> </a:t>
            </a:r>
            <a:endParaRPr lang="nl-NL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E422ED5-7242-4851-B567-5173E0EFDA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4" y="353747"/>
            <a:ext cx="3870148" cy="2176958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A75FE1BA-24C1-4397-B21F-F13FBDAAC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630" y="1357780"/>
            <a:ext cx="4461946" cy="250984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4DAA7AB-9F0E-4B3C-B272-00DDC6699567}"/>
              </a:ext>
            </a:extLst>
          </p:cNvPr>
          <p:cNvSpPr/>
          <p:nvPr/>
        </p:nvSpPr>
        <p:spPr>
          <a:xfrm>
            <a:off x="5290238" y="5551799"/>
            <a:ext cx="329288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/>
              <a:t>ECCP vergadering oktober:</a:t>
            </a:r>
          </a:p>
          <a:p>
            <a:pPr algn="ctr"/>
            <a:r>
              <a:rPr lang="en-US" dirty="0"/>
              <a:t>IHRA-</a:t>
            </a:r>
            <a:r>
              <a:rPr lang="en-US" dirty="0" err="1"/>
              <a:t>definitie</a:t>
            </a:r>
            <a:endParaRPr lang="en-US" dirty="0"/>
          </a:p>
          <a:p>
            <a:pPr algn="ctr"/>
            <a:r>
              <a:rPr lang="en-US" dirty="0"/>
              <a:t>Balfour-events Europa</a:t>
            </a:r>
          </a:p>
          <a:p>
            <a:pPr algn="ctr"/>
            <a:r>
              <a:rPr lang="en-US" dirty="0"/>
              <a:t>Lobby-</a:t>
            </a:r>
            <a:r>
              <a:rPr lang="en-US" dirty="0" err="1"/>
              <a:t>Dagen</a:t>
            </a:r>
            <a:r>
              <a:rPr lang="en-US" dirty="0"/>
              <a:t> November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5968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5319656-A78A-45A5-A814-B40A8ACE464A}"/>
              </a:ext>
            </a:extLst>
          </p:cNvPr>
          <p:cNvSpPr txBox="1"/>
          <p:nvPr/>
        </p:nvSpPr>
        <p:spPr>
          <a:xfrm>
            <a:off x="421680" y="262003"/>
            <a:ext cx="5906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Jaaroverzicht</a:t>
            </a:r>
            <a:r>
              <a:rPr lang="en-US" sz="3600" dirty="0"/>
              <a:t> </a:t>
            </a:r>
          </a:p>
          <a:p>
            <a:r>
              <a:rPr lang="en-US" sz="3600" dirty="0"/>
              <a:t>	</a:t>
            </a:r>
            <a:r>
              <a:rPr lang="en-US" sz="3600" dirty="0" err="1"/>
              <a:t>docP</a:t>
            </a:r>
            <a:r>
              <a:rPr lang="en-US" sz="3600" dirty="0"/>
              <a:t> 2017</a:t>
            </a:r>
            <a:endParaRPr lang="nl-NL" sz="36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61987B7-6045-4D3C-9501-FAF6F1DC1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296" y="145774"/>
            <a:ext cx="55822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28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315114" y="-1107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rgbClr val="C00000"/>
                </a:solidFill>
              </a:rPr>
              <a:t>																							 					</a:t>
            </a:r>
            <a:r>
              <a:rPr lang="nl-NL" b="1" dirty="0">
                <a:solidFill>
                  <a:schemeClr val="tx1"/>
                </a:solidFill>
              </a:rPr>
              <a:t>Consumentenacties</a:t>
            </a:r>
            <a:r>
              <a:rPr lang="nl-NL" b="1" dirty="0">
                <a:solidFill>
                  <a:srgbClr val="C00000"/>
                </a:solidFill>
              </a:rPr>
              <a:t>									</a:t>
            </a:r>
            <a:endParaRPr lang="nl-NL" b="1" dirty="0">
              <a:solidFill>
                <a:schemeClr val="tx1"/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1312131" y="239055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/>
              <a:t>Naar aanleiding van klachten is actie ondernomen op Bomaja Dadels van Dirk. Brief aan NVWA</a:t>
            </a:r>
          </a:p>
          <a:p>
            <a:pPr lvl="0"/>
            <a:endParaRPr lang="nl-NL" b="1" dirty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75" y="7503895"/>
            <a:ext cx="1189797" cy="431647"/>
          </a:xfrm>
          <a:prstGeom prst="rect">
            <a:avLst/>
          </a:prstGeom>
        </p:spPr>
      </p:pic>
      <p:sp>
        <p:nvSpPr>
          <p:cNvPr id="16" name="Rechthoek 15"/>
          <p:cNvSpPr/>
          <p:nvPr/>
        </p:nvSpPr>
        <p:spPr>
          <a:xfrm>
            <a:off x="6813158" y="2777579"/>
            <a:ext cx="52420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Langste vegetarische Tafel van de vegetariërsbond: </a:t>
            </a:r>
          </a:p>
          <a:p>
            <a:pPr algn="ctr"/>
            <a:r>
              <a:rPr lang="nl-NL" dirty="0"/>
              <a:t>Rapport geschreven over de relatie van Nestlé, Sabra en Osem met het Israelische leger.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F34DDD26-D384-4A07-8112-09B479E92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88297">
            <a:off x="378184" y="850081"/>
            <a:ext cx="2066925" cy="78105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EC69D31-61A4-4958-AECC-BC3C724E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51978">
            <a:off x="7775071" y="1688177"/>
            <a:ext cx="1562100" cy="828675"/>
          </a:xfrm>
          <a:prstGeom prst="rect">
            <a:avLst/>
          </a:prstGeom>
          <a:effectLst>
            <a:softEdge rad="1016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4D1D5C3A-9935-4B29-A269-0D459B850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6033" y="4651133"/>
            <a:ext cx="1400175" cy="143827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18000"/>
              </a:srgbClr>
            </a:outerShdw>
            <a:softEdge rad="101600"/>
          </a:effec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03A7205-AEA4-4E43-AA82-38FF2915B0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6153" y="3981312"/>
            <a:ext cx="1567552" cy="1574550"/>
          </a:xfrm>
          <a:prstGeom prst="rect">
            <a:avLst/>
          </a:prstGeom>
          <a:effectLst>
            <a:softEdge rad="241300"/>
          </a:effectLst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16AE5A66-CC02-480D-ADDD-983A04736136}"/>
              </a:ext>
            </a:extLst>
          </p:cNvPr>
          <p:cNvSpPr/>
          <p:nvPr/>
        </p:nvSpPr>
        <p:spPr>
          <a:xfrm>
            <a:off x="1006543" y="4768587"/>
            <a:ext cx="27181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Oproep tot boycot</a:t>
            </a:r>
          </a:p>
          <a:p>
            <a:r>
              <a:rPr lang="nl-NL" dirty="0"/>
              <a:t>Israelische dadels via </a:t>
            </a:r>
          </a:p>
          <a:p>
            <a:r>
              <a:rPr lang="nl-NL" dirty="0"/>
              <a:t>Twitter en Facebook.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91956F2B-4070-4B35-97A0-6D3E36CBDE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0131" y="4485194"/>
            <a:ext cx="1501382" cy="21356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7D2515D8-8A3B-4F70-A1DD-AB6A314424EF}"/>
              </a:ext>
            </a:extLst>
          </p:cNvPr>
          <p:cNvSpPr/>
          <p:nvPr/>
        </p:nvSpPr>
        <p:spPr>
          <a:xfrm>
            <a:off x="95378" y="336544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/>
              <a:t>NVWA en de dadels: Dirk heeft de herkomstvermelding van dadels veranderd. Omdat dadels geen fruit zou zijn, is een herkomstvermelding volgens VWA niet eens nodig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90ABC46-9B5E-410E-8286-444E136A35D7}"/>
              </a:ext>
            </a:extLst>
          </p:cNvPr>
          <p:cNvSpPr txBox="1"/>
          <p:nvPr/>
        </p:nvSpPr>
        <p:spPr>
          <a:xfrm>
            <a:off x="2813051" y="1765370"/>
            <a:ext cx="2698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DADELS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67567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Consumentenacties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vervolg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nl-NL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75136" y="1163144"/>
            <a:ext cx="768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27 mei: Landelijke supermarktinspectie</a:t>
            </a: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75" y="7516087"/>
            <a:ext cx="1189797" cy="43164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127EB2F-A140-420C-B9B3-5D83A2EF7B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131" y="4128021"/>
            <a:ext cx="3137941" cy="235345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1771B9D-7B78-4EBA-8984-59C722BDA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9" y="2102954"/>
            <a:ext cx="3584268" cy="2688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8E596411-41D5-4144-9F23-D84925ECCE12}"/>
              </a:ext>
            </a:extLst>
          </p:cNvPr>
          <p:cNvSpPr txBox="1"/>
          <p:nvPr/>
        </p:nvSpPr>
        <p:spPr>
          <a:xfrm>
            <a:off x="1354939" y="1568668"/>
            <a:ext cx="497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Den Haag, Utrecht, Den Bosch, 	Amsterdam, Nijmegen, Rotterdam</a:t>
            </a:r>
            <a:endParaRPr lang="nl-NL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CBA7917-3710-4784-9179-BDBD9E79E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0284" y="1512875"/>
            <a:ext cx="4581525" cy="2190750"/>
          </a:xfrm>
          <a:prstGeom prst="rect">
            <a:avLst/>
          </a:prstGeom>
          <a:effectLst>
            <a:outerShdw blurRad="558800" dist="50800" dir="5400000" algn="ctr" rotWithShape="0">
              <a:srgbClr val="000000">
                <a:alpha val="43137"/>
              </a:srgbClr>
            </a:outerShdw>
            <a:softEdge rad="139700"/>
          </a:effectLst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907199DC-7FF9-4DD9-A240-7A4C4B6EEABC}"/>
              </a:ext>
            </a:extLst>
          </p:cNvPr>
          <p:cNvSpPr/>
          <p:nvPr/>
        </p:nvSpPr>
        <p:spPr>
          <a:xfrm rot="567476">
            <a:off x="44355" y="5410594"/>
            <a:ext cx="46354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Brieven geschreven aan fractievoorzitters en formateur, door 16 Palestina organisaties getekend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711D626-827C-4454-B525-4F17BD2B17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52486">
            <a:off x="5005522" y="3956242"/>
            <a:ext cx="2652302" cy="266031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57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21100" y="208812"/>
            <a:ext cx="3391079" cy="812529"/>
          </a:xfrm>
        </p:spPr>
        <p:txBody>
          <a:bodyPr/>
          <a:lstStyle/>
          <a:p>
            <a:r>
              <a:rPr lang="nl-NL" b="1" dirty="0">
                <a:solidFill>
                  <a:srgbClr val="C00000"/>
                </a:solidFill>
              </a:rPr>
              <a:t>		</a:t>
            </a:r>
            <a:r>
              <a:rPr lang="nl-NL" b="1" dirty="0">
                <a:solidFill>
                  <a:schemeClr val="tx1"/>
                </a:solidFill>
              </a:rPr>
              <a:t>Toerisme</a:t>
            </a:r>
            <a:r>
              <a:rPr lang="nl-NL" b="1" dirty="0">
                <a:solidFill>
                  <a:srgbClr val="C00000"/>
                </a:solidFill>
              </a:rPr>
              <a:t>							</a:t>
            </a:r>
            <a:endParaRPr lang="nl-NL" b="1" dirty="0">
              <a:solidFill>
                <a:schemeClr val="tx1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75" y="7503895"/>
            <a:ext cx="1189797" cy="43164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447D76E-5162-4243-BCBD-6E39FEADF548}"/>
              </a:ext>
            </a:extLst>
          </p:cNvPr>
          <p:cNvSpPr txBox="1"/>
          <p:nvPr/>
        </p:nvSpPr>
        <p:spPr>
          <a:xfrm>
            <a:off x="408869" y="960879"/>
            <a:ext cx="52465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Gesprek met directeur ANVR op 20 februari aanbieding rapport </a:t>
            </a:r>
          </a:p>
          <a:p>
            <a:pPr algn="ctr"/>
            <a:r>
              <a:rPr lang="nl-NL" dirty="0"/>
              <a:t>“Grensverleggend Toerisme”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BEF2259-716B-43D9-A1D9-36035AE4E7DF}"/>
              </a:ext>
            </a:extLst>
          </p:cNvPr>
          <p:cNvSpPr/>
          <p:nvPr/>
        </p:nvSpPr>
        <p:spPr>
          <a:xfrm>
            <a:off x="1184667" y="3949761"/>
            <a:ext cx="5436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Gesprek met directeur reisorganisatie</a:t>
            </a:r>
          </a:p>
          <a:p>
            <a:pPr algn="ctr"/>
            <a:r>
              <a:rPr lang="nl-NL" dirty="0"/>
              <a:t> naar aanleiding van het rapport Grensverleggend Toerisme. </a:t>
            </a:r>
          </a:p>
          <a:p>
            <a:pPr algn="ctr"/>
            <a:r>
              <a:rPr lang="nl-NL" dirty="0"/>
              <a:t>Vervolg gesprek gepland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89E6758-4D14-40AE-A7A5-DC7307417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6484"/>
            <a:ext cx="4340728" cy="1042506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AFB94AA5-746E-4AB5-913D-D6E8AC01B3DC}"/>
              </a:ext>
            </a:extLst>
          </p:cNvPr>
          <p:cNvSpPr/>
          <p:nvPr/>
        </p:nvSpPr>
        <p:spPr>
          <a:xfrm>
            <a:off x="4514982" y="5631472"/>
            <a:ext cx="4212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Start onderzoek naar reisgidsen </a:t>
            </a:r>
          </a:p>
          <a:p>
            <a:pPr algn="ctr"/>
            <a:r>
              <a:rPr lang="nl-NL" dirty="0"/>
              <a:t>Israel/Palestina.</a:t>
            </a:r>
          </a:p>
          <a:p>
            <a:endParaRPr lang="nl-NL" dirty="0"/>
          </a:p>
        </p:txBody>
      </p:sp>
      <p:pic>
        <p:nvPicPr>
          <p:cNvPr id="15" name="Afbeelding 3">
            <a:extLst>
              <a:ext uri="{FF2B5EF4-FFF2-40B4-BE49-F238E27FC236}">
                <a16:creationId xmlns:a16="http://schemas.microsoft.com/office/drawing/2014/main" id="{D588757F-7F99-473B-99F6-5C09249DEA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3693">
            <a:off x="6447434" y="1290477"/>
            <a:ext cx="4603292" cy="3103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5608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C85BC0-0508-4EAC-AF15-5D4B1A8D8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9199" y="188844"/>
            <a:ext cx="8825658" cy="1109870"/>
          </a:xfrm>
        </p:spPr>
        <p:txBody>
          <a:bodyPr/>
          <a:lstStyle/>
          <a:p>
            <a:r>
              <a:rPr lang="en-US" sz="4200" b="1" dirty="0" err="1"/>
              <a:t>Kleine</a:t>
            </a:r>
            <a:r>
              <a:rPr lang="en-US" sz="4200" b="1" dirty="0"/>
              <a:t> </a:t>
            </a:r>
            <a:r>
              <a:rPr lang="en-US" sz="4200" b="1" dirty="0" err="1"/>
              <a:t>demonstratieve</a:t>
            </a:r>
            <a:r>
              <a:rPr lang="en-US" sz="4200" b="1" dirty="0"/>
              <a:t> </a:t>
            </a:r>
            <a:r>
              <a:rPr lang="en-US" sz="4200" b="1" dirty="0" err="1"/>
              <a:t>acties</a:t>
            </a:r>
            <a:endParaRPr lang="nl-NL" sz="42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A07EDBD-A00D-43E1-A95C-25DEEFA30D8B}"/>
              </a:ext>
            </a:extLst>
          </p:cNvPr>
          <p:cNvSpPr txBox="1"/>
          <p:nvPr/>
        </p:nvSpPr>
        <p:spPr>
          <a:xfrm rot="20940742">
            <a:off x="147488" y="1661182"/>
            <a:ext cx="3167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Saltwater challenge</a:t>
            </a:r>
            <a:endParaRPr lang="nl-NL" sz="24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3CE441F-C4F0-418D-90C3-18DA953B8D3F}"/>
              </a:ext>
            </a:extLst>
          </p:cNvPr>
          <p:cNvSpPr/>
          <p:nvPr/>
        </p:nvSpPr>
        <p:spPr>
          <a:xfrm>
            <a:off x="132522" y="514213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endParaRPr lang="nl-NL" dirty="0"/>
          </a:p>
          <a:p>
            <a:pPr algn="ctr"/>
            <a:r>
              <a:rPr lang="nl-NL" dirty="0"/>
              <a:t>19 juli: Kleine solidariteitsactie tijdens overhandiging aanklacht tegen Israel bij het Internationaal Strafhof door advocaten en Palestijnse delegatie</a:t>
            </a:r>
          </a:p>
          <a:p>
            <a:endParaRPr lang="nl-NL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ADDF0A03-8BCC-4335-99A5-56B10E00A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255" y="2050531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064673D-66F2-458E-9637-944203FA6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789" y="1559564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B911FA27-4E52-4925-9556-5ACA4D4A64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022" y="2896572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759A777C-9B4F-47C5-BCE9-76D5D81DE8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901" y="2896572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2251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699F4B"/>
            </a:gs>
            <a:gs pos="91000">
              <a:srgbClr val="006321">
                <a:alpha val="58824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75" y="7503895"/>
            <a:ext cx="1189797" cy="431647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9E230DAC-34C3-48FD-8DC3-D66CF84D8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452717"/>
            <a:ext cx="9162939" cy="938761"/>
          </a:xfrm>
        </p:spPr>
        <p:txBody>
          <a:bodyPr/>
          <a:lstStyle/>
          <a:p>
            <a:pPr algn="r"/>
            <a:r>
              <a:rPr lang="en-US" b="1" dirty="0" err="1"/>
              <a:t>Werkgroep</a:t>
            </a:r>
            <a:r>
              <a:rPr lang="en-US" b="1" dirty="0"/>
              <a:t> </a:t>
            </a:r>
            <a:r>
              <a:rPr lang="en-US" b="1" dirty="0" err="1"/>
              <a:t>Militair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veiligheid</a:t>
            </a:r>
            <a:endParaRPr lang="nl-NL" b="1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58C4902-5ADD-42A0-BA1A-DE35C8981189}"/>
              </a:ext>
            </a:extLst>
          </p:cNvPr>
          <p:cNvSpPr txBox="1"/>
          <p:nvPr/>
        </p:nvSpPr>
        <p:spPr>
          <a:xfrm>
            <a:off x="127189" y="1369353"/>
            <a:ext cx="34627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Workshop Werkgroep Militair over mogelijke campagnes. Prioriteit gevraagd voor Lawtrain, ABP investeringen in Nice en Apartheidfree Cities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6DB720D-FCFC-4318-8D7B-4403F674D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95964">
            <a:off x="8009955" y="3046516"/>
            <a:ext cx="3473575" cy="3377383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2D7EF71-2F7E-4886-AA2C-B185C54DC191}"/>
              </a:ext>
            </a:extLst>
          </p:cNvPr>
          <p:cNvSpPr txBox="1"/>
          <p:nvPr/>
        </p:nvSpPr>
        <p:spPr>
          <a:xfrm>
            <a:off x="4361615" y="2010786"/>
            <a:ext cx="34271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Samenwerking</a:t>
            </a:r>
            <a:r>
              <a:rPr lang="en-US" dirty="0"/>
              <a:t> met ECCP in </a:t>
            </a:r>
            <a:r>
              <a:rPr lang="en-US" dirty="0" err="1"/>
              <a:t>verband</a:t>
            </a:r>
            <a:r>
              <a:rPr lang="en-US" dirty="0"/>
              <a:t> met </a:t>
            </a:r>
            <a:r>
              <a:rPr lang="en-US" dirty="0" err="1"/>
              <a:t>Europees</a:t>
            </a:r>
            <a:r>
              <a:rPr lang="en-US" dirty="0"/>
              <a:t> Horizon 2020 met </a:t>
            </a:r>
            <a:r>
              <a:rPr lang="en-US" dirty="0" err="1"/>
              <a:t>betrekking</a:t>
            </a:r>
            <a:r>
              <a:rPr lang="en-US" dirty="0"/>
              <a:t> tot financiering </a:t>
            </a:r>
            <a:r>
              <a:rPr lang="en-US" dirty="0" err="1"/>
              <a:t>militair</a:t>
            </a:r>
            <a:r>
              <a:rPr lang="en-US" dirty="0"/>
              <a:t>/ </a:t>
            </a:r>
            <a:r>
              <a:rPr lang="en-US" dirty="0" err="1"/>
              <a:t>veiligheidsonderzoek</a:t>
            </a:r>
            <a:endParaRPr lang="nl-NL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B84DBFA-87D6-44EA-823D-39F58531FE21}"/>
              </a:ext>
            </a:extLst>
          </p:cNvPr>
          <p:cNvSpPr/>
          <p:nvPr/>
        </p:nvSpPr>
        <p:spPr>
          <a:xfrm rot="21379820">
            <a:off x="7679889" y="1658176"/>
            <a:ext cx="4816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nl-NL" dirty="0"/>
              <a:t>Workshops in januari en april </a:t>
            </a:r>
            <a:r>
              <a:rPr lang="nl-NL" dirty="0">
                <a:latin typeface="arial" panose="020B0604020202020204" pitchFamily="34" charset="0"/>
              </a:rPr>
              <a:t> </a:t>
            </a:r>
            <a:endParaRPr lang="nl-NL" dirty="0">
              <a:effectLst/>
              <a:latin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DDD5D7D-9136-41B2-9DBE-ED14DFD4269A}"/>
              </a:ext>
            </a:extLst>
          </p:cNvPr>
          <p:cNvSpPr/>
          <p:nvPr/>
        </p:nvSpPr>
        <p:spPr>
          <a:xfrm rot="21213171">
            <a:off x="5345708" y="4519417"/>
            <a:ext cx="26901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>
                <a:solidFill>
                  <a:prstClr val="white"/>
                </a:solidFill>
              </a:rPr>
              <a:t>Brief naar Geldermans</a:t>
            </a:r>
          </a:p>
          <a:p>
            <a:pPr algn="ctr"/>
            <a:r>
              <a:rPr lang="nl-NL" dirty="0">
                <a:solidFill>
                  <a:prstClr val="white"/>
                </a:solidFill>
              </a:rPr>
              <a:t> en OM over lawtrain</a:t>
            </a:r>
            <a:r>
              <a:rPr lang="nl-NL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endParaRPr lang="nl-NL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4588533-41E4-4571-8D35-2972C82EA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16" y="3852549"/>
            <a:ext cx="5057516" cy="2759765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1723287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03923" y="479860"/>
            <a:ext cx="9404723" cy="1400530"/>
          </a:xfrm>
        </p:spPr>
        <p:txBody>
          <a:bodyPr/>
          <a:lstStyle/>
          <a:p>
            <a:pPr algn="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ulturele boycot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75" y="7503895"/>
            <a:ext cx="1189797" cy="43164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ECA4D29-C3C5-40E4-8FEF-0113616C6A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5" y="3387218"/>
            <a:ext cx="4675258" cy="349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39356CC-B8BF-40DE-AB85-47E237B431CC}"/>
              </a:ext>
            </a:extLst>
          </p:cNvPr>
          <p:cNvSpPr txBox="1"/>
          <p:nvPr/>
        </p:nvSpPr>
        <p:spPr>
          <a:xfrm rot="406309">
            <a:off x="4172555" y="1446729"/>
            <a:ext cx="4412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Actie</a:t>
            </a:r>
            <a:r>
              <a:rPr lang="en-US" dirty="0"/>
              <a:t> </a:t>
            </a:r>
            <a:r>
              <a:rPr lang="en-US" dirty="0" err="1"/>
              <a:t>tegen</a:t>
            </a:r>
            <a:r>
              <a:rPr lang="en-US" dirty="0"/>
              <a:t> </a:t>
            </a:r>
            <a:r>
              <a:rPr lang="en-US" dirty="0" err="1"/>
              <a:t>optreden</a:t>
            </a:r>
            <a:r>
              <a:rPr lang="en-US" dirty="0"/>
              <a:t> Radiohead</a:t>
            </a:r>
          </a:p>
          <a:p>
            <a:pPr algn="ctr"/>
            <a:r>
              <a:rPr lang="en-US" dirty="0"/>
              <a:t> in Israel </a:t>
            </a:r>
            <a:r>
              <a:rPr lang="nl-NL" dirty="0"/>
              <a:t>op het Best Kept Secret </a:t>
            </a:r>
          </a:p>
          <a:p>
            <a:pPr algn="ctr"/>
            <a:r>
              <a:rPr lang="nl-NL" dirty="0"/>
              <a:t>festival in Hilvarenbeek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5BC1075-25A1-49F7-8C8A-16B2D3F590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754" y="1368672"/>
            <a:ext cx="3863246" cy="2018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F50B603B-B60D-41A1-B167-AD09BEFA6C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6877" y="3504011"/>
            <a:ext cx="5833151" cy="768163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05BEA400-4ED2-4C7D-88A9-AC9336BEADC9}"/>
              </a:ext>
            </a:extLst>
          </p:cNvPr>
          <p:cNvSpPr/>
          <p:nvPr/>
        </p:nvSpPr>
        <p:spPr>
          <a:xfrm rot="21292745">
            <a:off x="98285" y="425299"/>
            <a:ext cx="47568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5 maart: Petitie en actie tegen optreden</a:t>
            </a:r>
          </a:p>
          <a:p>
            <a:pPr algn="ctr"/>
            <a:r>
              <a:rPr lang="nl-NL" dirty="0"/>
              <a:t> Idan Raichel (ambassadeur Brand Israel Campagne) in Melkweg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C1BC814-94EE-4DAF-986E-05B4468D3F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1478" y="1312333"/>
            <a:ext cx="2402032" cy="1798476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19C2040F-3331-406A-AA1A-D6AB2A7ED8CA}"/>
              </a:ext>
            </a:extLst>
          </p:cNvPr>
          <p:cNvSpPr txBox="1"/>
          <p:nvPr/>
        </p:nvSpPr>
        <p:spPr>
          <a:xfrm rot="20532245">
            <a:off x="3020018" y="2369224"/>
            <a:ext cx="2715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Flyeractie Seret.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10EA2F9-D7BB-48E1-ACC3-C3149FA1560D}"/>
              </a:ext>
            </a:extLst>
          </p:cNvPr>
          <p:cNvSpPr txBox="1"/>
          <p:nvPr/>
        </p:nvSpPr>
        <p:spPr>
          <a:xfrm rot="302597">
            <a:off x="6379041" y="4568393"/>
            <a:ext cx="45672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Werkgroep</a:t>
            </a:r>
            <a:r>
              <a:rPr lang="en-US" dirty="0"/>
              <a:t> Giro </a:t>
            </a:r>
            <a:r>
              <a:rPr lang="en-US" dirty="0" err="1"/>
              <a:t>d’Italia</a:t>
            </a:r>
            <a:r>
              <a:rPr lang="en-US" dirty="0"/>
              <a:t> </a:t>
            </a:r>
            <a:r>
              <a:rPr lang="en-US" dirty="0" err="1"/>
              <a:t>richt</a:t>
            </a:r>
            <a:r>
              <a:rPr lang="en-US" dirty="0"/>
              <a:t> </a:t>
            </a:r>
            <a:r>
              <a:rPr lang="en-US" dirty="0" err="1"/>
              <a:t>zich</a:t>
            </a:r>
            <a:r>
              <a:rPr lang="en-US" dirty="0"/>
              <a:t> op </a:t>
            </a:r>
            <a:r>
              <a:rPr lang="en-US" dirty="0" err="1"/>
              <a:t>actie</a:t>
            </a:r>
            <a:r>
              <a:rPr lang="en-US" dirty="0"/>
              <a:t> </a:t>
            </a:r>
            <a:r>
              <a:rPr lang="en-US" dirty="0" err="1"/>
              <a:t>tegen</a:t>
            </a:r>
            <a:r>
              <a:rPr lang="en-US" dirty="0"/>
              <a:t> de start van de Giro 2018 in Israel. </a:t>
            </a:r>
            <a:r>
              <a:rPr lang="en-US" dirty="0" err="1"/>
              <a:t>Officiële</a:t>
            </a:r>
            <a:r>
              <a:rPr lang="en-US" dirty="0"/>
              <a:t> </a:t>
            </a:r>
            <a:r>
              <a:rPr lang="en-US" dirty="0" err="1"/>
              <a:t>bekendmaking</a:t>
            </a:r>
            <a:r>
              <a:rPr lang="en-US" dirty="0"/>
              <a:t> door de </a:t>
            </a:r>
            <a:r>
              <a:rPr lang="en-US" dirty="0" err="1"/>
              <a:t>organisatie</a:t>
            </a:r>
            <a:r>
              <a:rPr lang="en-US" dirty="0"/>
              <a:t> was op 18 September. </a:t>
            </a:r>
            <a:r>
              <a:rPr lang="en-US" dirty="0" err="1"/>
              <a:t>DocP</a:t>
            </a:r>
            <a:r>
              <a:rPr lang="en-US" dirty="0"/>
              <a:t> plant </a:t>
            </a:r>
            <a:r>
              <a:rPr lang="en-US" dirty="0" err="1"/>
              <a:t>alternatieve</a:t>
            </a:r>
            <a:r>
              <a:rPr lang="en-US" dirty="0"/>
              <a:t> </a:t>
            </a:r>
            <a:r>
              <a:rPr lang="en-US" dirty="0" err="1"/>
              <a:t>fietstocht</a:t>
            </a:r>
            <a:r>
              <a:rPr lang="en-US" dirty="0"/>
              <a:t> door Den Haag in </a:t>
            </a:r>
            <a:r>
              <a:rPr lang="en-US" dirty="0" err="1"/>
              <a:t>maart</a:t>
            </a:r>
            <a:r>
              <a:rPr lang="en-US" dirty="0"/>
              <a:t> 2018.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316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3124" y="534611"/>
            <a:ext cx="9404723" cy="925259"/>
          </a:xfrm>
        </p:spPr>
        <p:txBody>
          <a:bodyPr/>
          <a:lstStyle/>
          <a:p>
            <a:pPr algn="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Kunst, </a:t>
            </a:r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Solidariteit en Palestina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A5208C8-C849-409E-AB96-01D0CC37A257}"/>
              </a:ext>
            </a:extLst>
          </p:cNvPr>
          <p:cNvSpPr txBox="1"/>
          <p:nvPr/>
        </p:nvSpPr>
        <p:spPr>
          <a:xfrm>
            <a:off x="6026693" y="1226541"/>
            <a:ext cx="2557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KSP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conferentie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op 29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november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2017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97B1CAD-BA83-4822-B95A-6E3B21A318A9}"/>
              </a:ext>
            </a:extLst>
          </p:cNvPr>
          <p:cNvSpPr txBox="1"/>
          <p:nvPr/>
        </p:nvSpPr>
        <p:spPr>
          <a:xfrm>
            <a:off x="0" y="153838"/>
            <a:ext cx="2769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Concerten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op 3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en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4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november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“Musicians for Palestine”: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7D57ABE9-4BF8-4FB9-887A-0FF9217DD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73265">
            <a:off x="8798323" y="1407545"/>
            <a:ext cx="3236869" cy="385307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0F63FD2-CC6F-4D11-BEC4-7AC2BD9834C2}"/>
              </a:ext>
            </a:extLst>
          </p:cNvPr>
          <p:cNvSpPr txBox="1"/>
          <p:nvPr/>
        </p:nvSpPr>
        <p:spPr>
          <a:xfrm>
            <a:off x="689594" y="1515492"/>
            <a:ext cx="3517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Optredens van Nai Barghouti, Raymond Deane, Dante Boon &amp; Dirar Kalash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198F0C1-4D19-4FC8-9072-526518E64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973" y="2064365"/>
            <a:ext cx="3581555" cy="200567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93AA796-9B19-450F-B989-5032F6F7E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60" y="2500958"/>
            <a:ext cx="3076756" cy="384211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E766D53D-1E29-428F-93F4-E609663FF26B}"/>
              </a:ext>
            </a:extLst>
          </p:cNvPr>
          <p:cNvSpPr/>
          <p:nvPr/>
        </p:nvSpPr>
        <p:spPr>
          <a:xfrm>
            <a:off x="3917940" y="4912821"/>
            <a:ext cx="2769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Filmvertoning op</a:t>
            </a:r>
          </a:p>
          <a:p>
            <a:pPr algn="ctr"/>
            <a:r>
              <a:rPr lang="nl-NL" dirty="0"/>
              <a:t> 15 oktober:</a:t>
            </a:r>
          </a:p>
          <a:p>
            <a:pPr algn="ctr"/>
            <a:r>
              <a:rPr lang="nl-NL" dirty="0"/>
              <a:t>“Return to Haifa”</a:t>
            </a:r>
          </a:p>
          <a:p>
            <a:pPr algn="ctr"/>
            <a:r>
              <a:rPr lang="nl-NL" dirty="0"/>
              <a:t>In het kader van het Arabische filmfestival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571FC18-56D9-4395-B022-276CD36337B0}"/>
              </a:ext>
            </a:extLst>
          </p:cNvPr>
          <p:cNvSpPr/>
          <p:nvPr/>
        </p:nvSpPr>
        <p:spPr>
          <a:xfrm rot="236129">
            <a:off x="8304452" y="5679933"/>
            <a:ext cx="18838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dirty="0"/>
              <a:t>Nieuwsbrieven </a:t>
            </a:r>
          </a:p>
          <a:p>
            <a:pPr algn="ctr"/>
            <a:r>
              <a:rPr lang="nl-NL" dirty="0"/>
              <a:t>KSP gestart</a:t>
            </a:r>
          </a:p>
        </p:txBody>
      </p:sp>
    </p:spTree>
    <p:extLst>
      <p:ext uri="{BB962C8B-B14F-4D97-AF65-F5344CB8AC3E}">
        <p14:creationId xmlns:p14="http://schemas.microsoft.com/office/powerpoint/2010/main" val="2946471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897903" y="520392"/>
            <a:ext cx="9404723" cy="1400530"/>
          </a:xfrm>
        </p:spPr>
        <p:txBody>
          <a:bodyPr/>
          <a:lstStyle/>
          <a:p>
            <a:pPr algn="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nl-NL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anbestedingen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2102C9D-CF60-4DFE-AC33-49CB45904827}"/>
              </a:ext>
            </a:extLst>
          </p:cNvPr>
          <p:cNvSpPr txBox="1"/>
          <p:nvPr/>
        </p:nvSpPr>
        <p:spPr>
          <a:xfrm>
            <a:off x="1105428" y="2211536"/>
            <a:ext cx="58309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Amstelland-Meerlanden</a:t>
            </a:r>
            <a:r>
              <a:rPr lang="en-US" dirty="0"/>
              <a:t> </a:t>
            </a:r>
            <a:r>
              <a:rPr lang="en-US" dirty="0" err="1"/>
              <a:t>koos</a:t>
            </a:r>
            <a:r>
              <a:rPr lang="en-US" dirty="0"/>
              <a:t> in November 2016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Connexxion</a:t>
            </a:r>
            <a:r>
              <a:rPr lang="en-US" dirty="0"/>
              <a:t>. </a:t>
            </a:r>
          </a:p>
          <a:p>
            <a:pPr algn="ctr"/>
            <a:r>
              <a:rPr lang="en-US" dirty="0" err="1"/>
              <a:t>Nieuwe</a:t>
            </a:r>
            <a:r>
              <a:rPr lang="en-US" dirty="0"/>
              <a:t> </a:t>
            </a:r>
            <a:r>
              <a:rPr lang="en-US" dirty="0" err="1"/>
              <a:t>concessie</a:t>
            </a:r>
            <a:r>
              <a:rPr lang="en-US" dirty="0"/>
              <a:t> op </a:t>
            </a:r>
            <a:r>
              <a:rPr lang="en-US" dirty="0" err="1"/>
              <a:t>komst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Metropool-regio</a:t>
            </a:r>
            <a:r>
              <a:rPr lang="en-US" dirty="0"/>
              <a:t> Den Haag-Rotterdam: </a:t>
            </a:r>
            <a:r>
              <a:rPr lang="en-US" dirty="0" err="1"/>
              <a:t>wij</a:t>
            </a:r>
            <a:r>
              <a:rPr lang="en-US" dirty="0"/>
              <a:t> </a:t>
            </a:r>
            <a:r>
              <a:rPr lang="en-US" dirty="0" err="1"/>
              <a:t>borduren</a:t>
            </a:r>
            <a:r>
              <a:rPr lang="en-US" dirty="0"/>
              <a:t> </a:t>
            </a:r>
            <a:r>
              <a:rPr lang="en-US" dirty="0" err="1"/>
              <a:t>voort</a:t>
            </a:r>
            <a:r>
              <a:rPr lang="en-US" dirty="0"/>
              <a:t> op </a:t>
            </a:r>
            <a:r>
              <a:rPr lang="en-US" dirty="0" err="1"/>
              <a:t>behaald</a:t>
            </a:r>
            <a:r>
              <a:rPr lang="en-US" dirty="0"/>
              <a:t> success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Amstelland</a:t>
            </a:r>
            <a:r>
              <a:rPr lang="en-US" dirty="0"/>
              <a:t> </a:t>
            </a:r>
            <a:r>
              <a:rPr lang="en-US" dirty="0" err="1"/>
              <a:t>en</a:t>
            </a:r>
            <a:endParaRPr lang="en-US" dirty="0"/>
          </a:p>
          <a:p>
            <a:pPr algn="ctr"/>
            <a:r>
              <a:rPr lang="en-US" dirty="0"/>
              <a:t> </a:t>
            </a:r>
            <a:r>
              <a:rPr lang="en-US" dirty="0" err="1"/>
              <a:t>houden</a:t>
            </a:r>
            <a:r>
              <a:rPr lang="en-US" dirty="0"/>
              <a:t> het in de </a:t>
            </a:r>
            <a:r>
              <a:rPr lang="en-US" dirty="0" err="1"/>
              <a:t>gaten</a:t>
            </a:r>
            <a:endParaRPr lang="nl-NL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902C490-6802-4E5C-BCF4-C5C3D25D6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54217">
            <a:off x="252454" y="811813"/>
            <a:ext cx="3530787" cy="865160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96A7760-38A8-48DD-A8B9-CCC9BF8F1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93296">
            <a:off x="406122" y="3756441"/>
            <a:ext cx="1818632" cy="130941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CBAFFCF-3DD9-4E1E-BD8E-696612AF0B4E}"/>
              </a:ext>
            </a:extLst>
          </p:cNvPr>
          <p:cNvSpPr/>
          <p:nvPr/>
        </p:nvSpPr>
        <p:spPr>
          <a:xfrm rot="348660">
            <a:off x="6710417" y="5274701"/>
            <a:ext cx="5213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>
                <a:latin typeface="Century Gothic" panose="020B0502020202020204" pitchFamily="34" charset="0"/>
              </a:rPr>
              <a:t>Monitoring aanbestedingen TU Delft met betrekking tot hun hun banden met G4S en Technion in Haifa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6DCA623-FC63-4CE0-8BEA-4AFDAE407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114" y="4400280"/>
            <a:ext cx="2321705" cy="2059301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BB84FBE-2146-4531-B241-FB77EC4B35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54890">
            <a:off x="7062868" y="1878201"/>
            <a:ext cx="4944649" cy="2420996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36749264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TM03457444[[fn=Fundament]]</Template>
  <TotalTime>0</TotalTime>
  <Words>690</Words>
  <Application>Microsoft Office PowerPoint</Application>
  <PresentationFormat>Breitbild</PresentationFormat>
  <Paragraphs>105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Arial</vt:lpstr>
      <vt:lpstr>Calibri</vt:lpstr>
      <vt:lpstr>Century Gothic</vt:lpstr>
      <vt:lpstr>Wingdings 3</vt:lpstr>
      <vt:lpstr>Ion</vt:lpstr>
      <vt:lpstr>docP  Jaarverslag 2017</vt:lpstr>
      <vt:lpstr>                             Consumentenacties         </vt:lpstr>
      <vt:lpstr>Consumentenacties (vervolg)</vt:lpstr>
      <vt:lpstr>  Toerisme       </vt:lpstr>
      <vt:lpstr>Kleine demonstratieve acties</vt:lpstr>
      <vt:lpstr>Werkgroep Militair en veiligheid</vt:lpstr>
      <vt:lpstr>Culturele boycot</vt:lpstr>
      <vt:lpstr>Kunst, Solidariteit en Palestina</vt:lpstr>
      <vt:lpstr>Aanbestedingen</vt:lpstr>
      <vt:lpstr>Onderzoek en documentatie</vt:lpstr>
      <vt:lpstr>Informatie en Communicatie</vt:lpstr>
      <vt:lpstr>Organisatieprofessionalisering</vt:lpstr>
      <vt:lpstr>PowerPoint-Präsentation</vt:lpstr>
      <vt:lpstr>PowerPoint-Präsentation</vt:lpstr>
    </vt:vector>
  </TitlesOfParts>
  <Company>Vancis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Januari</dc:title>
  <dc:creator>Nicole Hollenberg</dc:creator>
  <cp:lastModifiedBy>Heidrun Vellinga</cp:lastModifiedBy>
  <cp:revision>156</cp:revision>
  <dcterms:created xsi:type="dcterms:W3CDTF">2016-09-21T19:07:58Z</dcterms:created>
  <dcterms:modified xsi:type="dcterms:W3CDTF">2018-07-11T13:04:02Z</dcterms:modified>
</cp:coreProperties>
</file>